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9" r:id="rId12"/>
    <p:sldId id="282" r:id="rId13"/>
    <p:sldId id="281" r:id="rId14"/>
    <p:sldId id="270" r:id="rId15"/>
    <p:sldId id="271" r:id="rId16"/>
    <p:sldId id="273" r:id="rId17"/>
    <p:sldId id="272" r:id="rId18"/>
    <p:sldId id="274" r:id="rId19"/>
    <p:sldId id="280" r:id="rId20"/>
  </p:sldIdLst>
  <p:sldSz cx="12192000" cy="6858000"/>
  <p:notesSz cx="6858000" cy="9144000"/>
  <p:embeddedFontLst>
    <p:embeddedFont>
      <p:font typeface="Algerian" pitchFamily="82" charset="7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  <p:embeddedFont>
      <p:font typeface="Source Sans Pro SemiBold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FM1FjwLEY5u0R+5Ijh7JujmW+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C134"/>
    <a:srgbClr val="A5E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6" autoAdjust="0"/>
    <p:restoredTop sz="90429" autoAdjust="0"/>
  </p:normalViewPr>
  <p:slideViewPr>
    <p:cSldViewPr snapToGrid="0">
      <p:cViewPr varScale="1">
        <p:scale>
          <a:sx n="106" d="100"/>
          <a:sy n="106" d="100"/>
        </p:scale>
        <p:origin x="184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customschemas.google.com/relationships/presentationmetadata" Target="meta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03:25:34.4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24575,'30'0'0,"-5"0"0,-17 0 0,-1 0 0,5 0 0,-4 0 0,4 0 0,-5 0 0,5 0 0,-4 0 0,3 0 0,-3 0 0,3 0 0,2 0 0,-1 0 0,-1 0 0,-3 0 0,3 0 0,-2 0 0,2 0 0,-3 0 0,3 0 0,-2 0 0,2 0 0,6 0 0,-3 0 0,8 0 0,-10 0 0,3 0 0,4 0 0,-6 0 0,9 0 0,-14 0 0,3 0 0,-3 0 0,3 0 0,-2 0 0,2 0 0,-3 0 0,3 0 0,-2 0 0,6 0 0,-3 0 0,10 0 0,2 0 0,-1 0 0,6 0 0,-12 0 0,5 0 0,-10 0 0,3 0 0,-3 0 0,0 0 0,-1 0 0,-3 0 0,3 0 0,2 0 0,-1 0 0,-1 0 0,-3 0 0,7 0 0,-6 0 0,9 0 0,-9 0 0,2 0 0,1 0 0,-4 0 0,3 0 0,-3 0 0,4 0 0,-4 0 0,7 0 0,-6 0 0,5 0 0,-1 0 0,2 0 0,1 0 0,6 0 0,-5 0 0,5 0 0,0 0 0,-4 0 0,4 0 0,-7 0 0,1 0 0,0 0 0,-1 0 0,7 0 0,-4 0 0,10 0 0,-4 0 0,-1 0 0,5 0 0,-10 0 0,10 0 0,-11 4 0,12-4 0,-11 4 0,4-4 0,-6 3 0,0-2 0,-1 3 0,1-4 0,29 0 0,-4 0 0,15 4 0,-15-3 0,-17 3 0,-2-4 0,-10 0 0,3 0 0,-3 0 0,0 0 0,-1 0 0,7 5 0,-4-4 0,14 3 0,-14-4 0,13 0 0,-13 0 0,21 4 0,-19-3 0,12 4 0,-20-5 0,7 0 0,-6 0 0,6 0 0,-7 0 0,4 0 0,40 0 0,-30 0 0,35 0 0,-42 0 0,-3 0 0,3 0 0,-6 0 0,2 0 0,-3 0 0,3 0 0,-2 0 0,2 0 0,0 0 0,-2 0 0,12 0 0,-7 0 0,4 0 0,4 0 0,-12 0 0,17 0 0,-13 0 0,5 0 0,-8 0 0,-3 0 0,9 0 0,-3 0 0,8 0 0,0 0 0,-8 0 0,3 0 0,-9 0 0,0 0 0,7 0 0,-6 0 0,6 0 0,-4 0 0,-2 0 0,2 0 0,0 0 0,2 0 0,-1 0 0,3 3 0,-7-2 0,7 2 0,-3-3 0,10 0 0,-5 0 0,5 0 0,-9 4 0,-2-3 0,-3 2 0,3-3 0,-2 0 0,5 0 0,-5 0 0,2 0 0,-3 0 0,3 0 0,-2 0 0,2 0 0,-3 0 0,3 0 0,-2 0 0,6 0 0,-7 0 0,4 0 0,-4 0 0,13 0 0,-10 0 0,10 0 0,-13 0 0,-1 0 0,5 0 0,-4 0 0,3 0 0,1 0 0,-4 0 0,14 0 0,-12 0 0,7 0 0,-5 0 0,-4 0 0,7 3 0,-6-2 0,2 3 0,-3-4 0,3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44f782f3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44f782f39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844f782f39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page gives a selection of the 3 choices, employee, Human resource employee and project manager. Each of these will have a different user interface which will collect information as needed.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page will pop up when the user selects the employee option from the previous menu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277" name="Google Shape;27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page indicates that the employee is done with their task and can now exit the application.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291" name="Google Shape;29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This page collects information from the employee and stores it in the database. The algorithm runs based on the information collected in this page. The resume box provides a link for the employee to upload their resume and later the system will parse it.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284" name="Google Shape;28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page is displayed when the project manager option is selected.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298" name="Google Shape;29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44f782f3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44f782f39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g844f782f39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 SemiBold"/>
              <a:buNone/>
              <a:defRPr sz="6000" cap="none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" name="Google Shape;21;p24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22" name="Google Shape;22;p2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" name="Google Shape;23;p2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4" name="Google Shape;24;p2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" name="Google Shape;25;p2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6" name="Google Shape;26;p2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7" name="Google Shape;27;p24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1" name="Google Shape;141;p33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42" name="Google Shape;142;p3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3" name="Google Shape;143;p3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4" name="Google Shape;144;p3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5" name="Google Shape;145;p3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6" name="Google Shape;146;p3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47" name="Google Shape;147;p33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4" name="Google Shape;154;p34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55" name="Google Shape;155;p3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6" name="Google Shape;156;p3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7" name="Google Shape;157;p3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8" name="Google Shape;158;p3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9" name="Google Shape;159;p3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60" name="Google Shape;160;p34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25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30" name="Google Shape;30;p2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" name="Google Shape;31;p2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" name="Google Shape;32;p2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" name="Google Shape;33;p2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2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25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8" name="Google Shape;48;p26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49" name="Google Shape;49;p2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" name="Google Shape;50;p2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" name="Google Shape;51;p2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" name="Google Shape;52;p2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" name="Google Shape;53;p2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4" name="Google Shape;54;p26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1" name="Google Shape;61;p27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62" name="Google Shape;62;p2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" name="Google Shape;63;p2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" name="Google Shape;64;p2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" name="Google Shape;65;p2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" name="Google Shape;66;p2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7" name="Google Shape;67;p27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7" name="Google Shape;77;p28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78" name="Google Shape;78;p2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" name="Google Shape;79;p2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" name="Google Shape;80;p2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" name="Google Shape;81;p2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2" name="Google Shape;82;p2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3" name="Google Shape;83;p28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9" name="Google Shape;89;p29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90" name="Google Shape;90;p2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1" name="Google Shape;91;p2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2" name="Google Shape;92;p2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3" name="Google Shape;93;p2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4" name="Google Shape;94;p2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5" name="Google Shape;95;p29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0" name="Google Shape;100;p30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01" name="Google Shape;101;p3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2" name="Google Shape;102;p3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06" name="Google Shape;106;p30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4" name="Google Shape;114;p31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15" name="Google Shape;115;p3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6" name="Google Shape;116;p3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7" name="Google Shape;117;p3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8" name="Google Shape;118;p3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9" name="Google Shape;119;p3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20" name="Google Shape;120;p31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8" name="Google Shape;128;p32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29" name="Google Shape;129;p32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0" name="Google Shape;130;p32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1" name="Google Shape;131;p3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2" name="Google Shape;132;p3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3" name="Google Shape;133;p3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34" name="Google Shape;134;p32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F2DAF2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 sz="4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emf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customXml" Target="../ink/ink1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0;p1">
            <a:extLst>
              <a:ext uri="{FF2B5EF4-FFF2-40B4-BE49-F238E27FC236}">
                <a16:creationId xmlns:a16="http://schemas.microsoft.com/office/drawing/2014/main" id="{91032846-9A4E-CCE6-B60F-E7A755886423}"/>
              </a:ext>
            </a:extLst>
          </p:cNvPr>
          <p:cNvSpPr/>
          <p:nvPr/>
        </p:nvSpPr>
        <p:spPr>
          <a:xfrm>
            <a:off x="7440728" y="4903392"/>
            <a:ext cx="4720897" cy="183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Project Group 22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Adithya Kupparavalli Madhusudana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Harikrishna Balamurali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Sai Siddaraju Poojitha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5E7AB-5DC0-FA52-2391-CC123012F529}"/>
              </a:ext>
            </a:extLst>
          </p:cNvPr>
          <p:cNvSpPr txBox="1"/>
          <p:nvPr/>
        </p:nvSpPr>
        <p:spPr>
          <a:xfrm>
            <a:off x="958532" y="379303"/>
            <a:ext cx="5506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Algerian" pitchFamily="82" charset="77"/>
                <a:ea typeface="ADLaM Display" panose="020F0502020204030204" pitchFamily="2" charset="0"/>
                <a:cs typeface="ADLaM Display" panose="020F0502020204030204" pitchFamily="2" charset="0"/>
              </a:rPr>
              <a:t>Rent N’ Glide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9916D008-10B7-D6FC-7707-745C43511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52" y="1394966"/>
            <a:ext cx="6482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Electric scooter rental application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74D558-6A05-6EDC-9062-2E223F9C409C}"/>
              </a:ext>
            </a:extLst>
          </p:cNvPr>
          <p:cNvGrpSpPr/>
          <p:nvPr/>
        </p:nvGrpSpPr>
        <p:grpSpPr>
          <a:xfrm>
            <a:off x="9132124" y="165486"/>
            <a:ext cx="2861953" cy="2458961"/>
            <a:chOff x="7606632" y="3754419"/>
            <a:chExt cx="1780652" cy="1600025"/>
          </a:xfrm>
        </p:grpSpPr>
        <p:pic>
          <p:nvPicPr>
            <p:cNvPr id="10" name="Picture 9" descr="A green logo with a person on a bike&#10;&#10;Description automatically generated">
              <a:extLst>
                <a:ext uri="{FF2B5EF4-FFF2-40B4-BE49-F238E27FC236}">
                  <a16:creationId xmlns:a16="http://schemas.microsoft.com/office/drawing/2014/main" id="{1475245C-CB53-4E1B-AABA-10347F607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5256" t="3828" r="8534" b="18708"/>
            <a:stretch/>
          </p:blipFill>
          <p:spPr>
            <a:xfrm>
              <a:off x="7606632" y="3754419"/>
              <a:ext cx="1780652" cy="1600025"/>
            </a:xfrm>
            <a:prstGeom prst="rect">
              <a:avLst/>
            </a:prstGeom>
          </p:spPr>
        </p:pic>
        <p:sp>
          <p:nvSpPr>
            <p:cNvPr id="11" name="Donut 10">
              <a:extLst>
                <a:ext uri="{FF2B5EF4-FFF2-40B4-BE49-F238E27FC236}">
                  <a16:creationId xmlns:a16="http://schemas.microsoft.com/office/drawing/2014/main" id="{00EA0130-11CF-336D-774F-06154EA4F161}"/>
                </a:ext>
              </a:extLst>
            </p:cNvPr>
            <p:cNvSpPr/>
            <p:nvPr/>
          </p:nvSpPr>
          <p:spPr>
            <a:xfrm>
              <a:off x="7713233" y="3754419"/>
              <a:ext cx="1635162" cy="1600025"/>
            </a:xfrm>
            <a:prstGeom prst="donut">
              <a:avLst>
                <a:gd name="adj" fmla="val 4978"/>
              </a:avLst>
            </a:prstGeom>
            <a:solidFill>
              <a:srgbClr val="92D050"/>
            </a:solidFill>
            <a:ln w="0">
              <a:solidFill>
                <a:schemeClr val="bg1"/>
              </a:solidFill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28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Audio Recording Dec 7, 2023 at 11:40:28 PM">
            <a:hlinkClick r:id="" action="ppaction://media"/>
            <a:extLst>
              <a:ext uri="{FF2B5EF4-FFF2-40B4-BE49-F238E27FC236}">
                <a16:creationId xmlns:a16="http://schemas.microsoft.com/office/drawing/2014/main" id="{73CFCE26-39D4-E3C4-BB35-F6CD0223B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7923" y="197974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44f782f39_4_0"/>
          <p:cNvSpPr txBox="1">
            <a:spLocks noGrp="1"/>
          </p:cNvSpPr>
          <p:nvPr>
            <p:ph type="title"/>
          </p:nvPr>
        </p:nvSpPr>
        <p:spPr>
          <a:xfrm>
            <a:off x="838200" y="110200"/>
            <a:ext cx="10515600" cy="12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Algerian" pitchFamily="82" charset="77"/>
              </a:rPr>
              <a:t>CLASS DIAGRAM</a:t>
            </a:r>
            <a:endParaRPr sz="4800" dirty="0">
              <a:latin typeface="Algerian" pitchFamily="8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E7384-7043-D713-84F6-377CCD89C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7347" y="1304693"/>
            <a:ext cx="196994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Audio Recording Dec 7, 2023 at 7:34:51 PM">
            <a:hlinkClick r:id="" action="ppaction://media"/>
            <a:extLst>
              <a:ext uri="{FF2B5EF4-FFF2-40B4-BE49-F238E27FC236}">
                <a16:creationId xmlns:a16="http://schemas.microsoft.com/office/drawing/2014/main" id="{77DBF8C8-29E6-5FF8-2FDD-B43BFCE06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826" y="1134424"/>
            <a:ext cx="812800" cy="8128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2C9ECA8-6636-508D-B51B-840B086DD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715" y="1473554"/>
            <a:ext cx="15318377" cy="4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02F554B-0427-DCB3-A6C2-694308829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474263"/>
              </p:ext>
            </p:extLst>
          </p:nvPr>
        </p:nvGraphicFramePr>
        <p:xfrm>
          <a:off x="2422566" y="1084211"/>
          <a:ext cx="7790213" cy="5663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728200" imgH="8013700" progId="Visio.Drawing.15">
                  <p:embed/>
                </p:oleObj>
              </mc:Choice>
              <mc:Fallback>
                <p:oleObj r:id="rId6" imgW="9728200" imgH="80137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66" y="1084211"/>
                        <a:ext cx="7790213" cy="56635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5400" dirty="0">
                <a:latin typeface="Algerian" pitchFamily="82" charset="77"/>
              </a:rPr>
              <a:t>App Opening Page </a:t>
            </a:r>
            <a:endParaRPr sz="5400" dirty="0">
              <a:latin typeface="Algerian" pitchFamily="8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C0ADB-48A4-787A-9130-8DACA23188DA}"/>
              </a:ext>
            </a:extLst>
          </p:cNvPr>
          <p:cNvGrpSpPr/>
          <p:nvPr/>
        </p:nvGrpSpPr>
        <p:grpSpPr>
          <a:xfrm>
            <a:off x="4044461" y="1215940"/>
            <a:ext cx="4103078" cy="5448943"/>
            <a:chOff x="3936380" y="468351"/>
            <a:chExt cx="4382430" cy="5977054"/>
          </a:xfrm>
        </p:grpSpPr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616F35AB-1A76-6968-5E3C-5DD955796926}"/>
                </a:ext>
              </a:extLst>
            </p:cNvPr>
            <p:cNvSpPr/>
            <p:nvPr/>
          </p:nvSpPr>
          <p:spPr>
            <a:xfrm>
              <a:off x="3936380" y="468351"/>
              <a:ext cx="4382430" cy="5977054"/>
            </a:xfrm>
            <a:prstGeom prst="frame">
              <a:avLst>
                <a:gd name="adj1" fmla="val 1326"/>
              </a:avLst>
            </a:prstGeom>
            <a:solidFill>
              <a:srgbClr val="92D050"/>
            </a:solidFill>
            <a:ln cap="flat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AE21826-9472-A691-F11E-3546B8BB15D0}"/>
                </a:ext>
              </a:extLst>
            </p:cNvPr>
            <p:cNvGrpSpPr/>
            <p:nvPr/>
          </p:nvGrpSpPr>
          <p:grpSpPr>
            <a:xfrm>
              <a:off x="4422992" y="904515"/>
              <a:ext cx="3311502" cy="3485455"/>
              <a:chOff x="4219071" y="1431843"/>
              <a:chExt cx="3715137" cy="3807999"/>
            </a:xfrm>
          </p:grpSpPr>
          <p:pic>
            <p:nvPicPr>
              <p:cNvPr id="6" name="Picture 5" descr="A green logo with a person on a bike&#10;&#10;Description automatically generated">
                <a:extLst>
                  <a:ext uri="{FF2B5EF4-FFF2-40B4-BE49-F238E27FC236}">
                    <a16:creationId xmlns:a16="http://schemas.microsoft.com/office/drawing/2014/main" id="{B8A8ECE0-5CEF-8300-4F4D-174B9AA82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19071" y="1431843"/>
                <a:ext cx="3715137" cy="3807999"/>
              </a:xfrm>
              <a:prstGeom prst="rect">
                <a:avLst/>
              </a:prstGeom>
              <a:ln cap="flat">
                <a:solidFill>
                  <a:schemeClr val="bg1"/>
                </a:solidFill>
              </a:ln>
            </p:spPr>
          </p:pic>
          <p:sp>
            <p:nvSpPr>
              <p:cNvPr id="7" name="Donut 6">
                <a:extLst>
                  <a:ext uri="{FF2B5EF4-FFF2-40B4-BE49-F238E27FC236}">
                    <a16:creationId xmlns:a16="http://schemas.microsoft.com/office/drawing/2014/main" id="{BC443CBE-03BE-B6F3-387A-894A067B0986}"/>
                  </a:ext>
                </a:extLst>
              </p:cNvPr>
              <p:cNvSpPr/>
              <p:nvPr/>
            </p:nvSpPr>
            <p:spPr>
              <a:xfrm>
                <a:off x="4606065" y="1658015"/>
                <a:ext cx="2941147" cy="2949884"/>
              </a:xfrm>
              <a:prstGeom prst="donut">
                <a:avLst>
                  <a:gd name="adj" fmla="val 4978"/>
                </a:avLst>
              </a:prstGeom>
              <a:solidFill>
                <a:srgbClr val="92D050"/>
              </a:solidFill>
              <a:ln w="0" cap="flat">
                <a:solidFill>
                  <a:schemeClr val="bg1"/>
                </a:solidFill>
              </a:ln>
              <a:effectLst>
                <a:outerShdw sx="1000" sy="1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28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B93D2E5-2E90-ABC9-3A33-13C0621254D6}"/>
                </a:ext>
              </a:extLst>
            </p:cNvPr>
            <p:cNvSpPr/>
            <p:nvPr/>
          </p:nvSpPr>
          <p:spPr>
            <a:xfrm>
              <a:off x="4340939" y="4622563"/>
              <a:ext cx="3699163" cy="692728"/>
            </a:xfrm>
            <a:prstGeom prst="roundRect">
              <a:avLst/>
            </a:prstGeom>
            <a:solidFill>
              <a:srgbClr val="92D050"/>
            </a:solidFill>
            <a:ln cap="flat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Get Started as Owner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838766-DE07-2308-CC01-34F4977E4E9B}"/>
              </a:ext>
            </a:extLst>
          </p:cNvPr>
          <p:cNvSpPr/>
          <p:nvPr/>
        </p:nvSpPr>
        <p:spPr>
          <a:xfrm>
            <a:off x="4423231" y="5759596"/>
            <a:ext cx="3463365" cy="631521"/>
          </a:xfrm>
          <a:prstGeom prst="roundRect">
            <a:avLst/>
          </a:prstGeom>
          <a:solidFill>
            <a:srgbClr val="92D050"/>
          </a:solidFill>
          <a:ln cap="flat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Get Started as Customer</a:t>
            </a:r>
          </a:p>
        </p:txBody>
      </p:sp>
      <p:pic>
        <p:nvPicPr>
          <p:cNvPr id="10" name="Audio Recording Dec 8, 2023 at 2:17:46 PM">
            <a:hlinkClick r:id="" action="ppaction://media"/>
            <a:extLst>
              <a:ext uri="{FF2B5EF4-FFF2-40B4-BE49-F238E27FC236}">
                <a16:creationId xmlns:a16="http://schemas.microsoft.com/office/drawing/2014/main" id="{AD926DD6-FC28-F95B-2216-1FC219527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3468" y="116000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B25F-218B-0061-2B6E-57E6C460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lgerian" pitchFamily="82" charset="77"/>
              </a:rPr>
              <a:t>Owner Registration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1EDBA-88AF-B017-FB78-2C0CBBA3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775" y="1505630"/>
            <a:ext cx="4520449" cy="5004707"/>
          </a:xfrm>
          <a:prstGeom prst="rect">
            <a:avLst/>
          </a:prstGeom>
        </p:spPr>
      </p:pic>
      <p:pic>
        <p:nvPicPr>
          <p:cNvPr id="3" name="Audio Recording Dec 8, 2023 at 2:20:57 PM">
            <a:hlinkClick r:id="" action="ppaction://media"/>
            <a:extLst>
              <a:ext uri="{FF2B5EF4-FFF2-40B4-BE49-F238E27FC236}">
                <a16:creationId xmlns:a16="http://schemas.microsoft.com/office/drawing/2014/main" id="{A0C93926-2BBB-DC18-8B6D-446BB6CF3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99" y="10992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A442-6B07-E5DF-19A8-01907D20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lgerian" pitchFamily="82" charset="77"/>
              </a:rPr>
              <a:t>List your Bike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FEF08-EFC1-9253-8D3D-C27A09F04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185" y="1494745"/>
            <a:ext cx="4809629" cy="5039179"/>
          </a:xfrm>
          <a:prstGeom prst="rect">
            <a:avLst/>
          </a:prstGeom>
        </p:spPr>
      </p:pic>
      <p:pic>
        <p:nvPicPr>
          <p:cNvPr id="3" name="Audio Recording Dec 8, 2023 at 2:42:04 PM">
            <a:hlinkClick r:id="" action="ppaction://media"/>
            <a:extLst>
              <a:ext uri="{FF2B5EF4-FFF2-40B4-BE49-F238E27FC236}">
                <a16:creationId xmlns:a16="http://schemas.microsoft.com/office/drawing/2014/main" id="{AF2227A0-6C92-678C-DCC5-6CD80B6C6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99" y="10883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>
            <a:spLocks noGrp="1"/>
          </p:cNvSpPr>
          <p:nvPr>
            <p:ph type="title"/>
          </p:nvPr>
        </p:nvSpPr>
        <p:spPr>
          <a:xfrm>
            <a:off x="838199" y="1593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800" dirty="0">
                <a:latin typeface="Algerian" pitchFamily="82" charset="77"/>
              </a:rPr>
              <a:t>Customer Registration Page</a:t>
            </a:r>
            <a:endParaRPr sz="4800" dirty="0">
              <a:latin typeface="Algerian" pitchFamily="8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F7166-3066-A288-5552-DFD43AF45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803" y="1484948"/>
            <a:ext cx="4716392" cy="5004707"/>
          </a:xfrm>
          <a:prstGeom prst="rect">
            <a:avLst/>
          </a:prstGeom>
        </p:spPr>
      </p:pic>
      <p:pic>
        <p:nvPicPr>
          <p:cNvPr id="2" name="Audio Recording Dec 8, 2023 at 2:43:31 PM">
            <a:hlinkClick r:id="" action="ppaction://media"/>
            <a:extLst>
              <a:ext uri="{FF2B5EF4-FFF2-40B4-BE49-F238E27FC236}">
                <a16:creationId xmlns:a16="http://schemas.microsoft.com/office/drawing/2014/main" id="{62653564-DC4E-B442-3DEA-042DAD1D2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168" y="107854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>
            <a:spLocks noGrp="1"/>
          </p:cNvSpPr>
          <p:nvPr>
            <p:ph type="title"/>
          </p:nvPr>
        </p:nvSpPr>
        <p:spPr>
          <a:xfrm>
            <a:off x="838199" y="2051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 sz="4800" dirty="0">
                <a:latin typeface="Algerian" pitchFamily="82" charset="77"/>
              </a:rPr>
              <a:t>Rent a Bike Page</a:t>
            </a:r>
            <a:endParaRPr sz="4800" dirty="0">
              <a:latin typeface="Algerian" pitchFamily="82" charset="77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798256-D24F-44B7-2D02-B6420048740F}"/>
              </a:ext>
            </a:extLst>
          </p:cNvPr>
          <p:cNvGrpSpPr/>
          <p:nvPr/>
        </p:nvGrpSpPr>
        <p:grpSpPr>
          <a:xfrm>
            <a:off x="838199" y="1334531"/>
            <a:ext cx="4699442" cy="4952681"/>
            <a:chOff x="6096000" y="1461089"/>
            <a:chExt cx="4699442" cy="50391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731296-5700-42FC-1F0B-59A88B643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461089"/>
              <a:ext cx="4699442" cy="5039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F84105-FFF9-6823-8F68-83B67F6141E6}"/>
                    </a:ext>
                  </a:extLst>
                </p14:cNvPr>
                <p14:cNvContentPartPr/>
                <p14:nvPr/>
              </p14:nvContentPartPr>
              <p14:xfrm>
                <a:off x="7863791" y="4419486"/>
                <a:ext cx="1175760" cy="25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F84105-FFF9-6823-8F68-83B67F6141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00791" y="4354633"/>
                  <a:ext cx="1301400" cy="15453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78F5AA-E0D3-A2C8-9CED-BC6F0083F6E4}"/>
                </a:ext>
              </a:extLst>
            </p:cNvPr>
            <p:cNvSpPr txBox="1"/>
            <p:nvPr/>
          </p:nvSpPr>
          <p:spPr>
            <a:xfrm>
              <a:off x="7566313" y="4250209"/>
              <a:ext cx="175881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00">
                      <a:alpha val="69642"/>
                    </a:srgbClr>
                  </a:solidFill>
                </a:rPr>
                <a:t>Search for Bike:</a:t>
              </a:r>
            </a:p>
          </p:txBody>
        </p:sp>
      </p:grpSp>
      <p:pic>
        <p:nvPicPr>
          <p:cNvPr id="39" name="Picture 38" descr="A screenshot of a phone&#10;&#10;Description automatically generated">
            <a:extLst>
              <a:ext uri="{FF2B5EF4-FFF2-40B4-BE49-F238E27FC236}">
                <a16:creationId xmlns:a16="http://schemas.microsoft.com/office/drawing/2014/main" id="{9F82002D-064D-8392-47FA-0DD0E1F9D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726" y="1238668"/>
            <a:ext cx="4578073" cy="4952681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20609AF-CA50-2D43-2D59-66E0FC4EB943}"/>
              </a:ext>
            </a:extLst>
          </p:cNvPr>
          <p:cNvSpPr/>
          <p:nvPr/>
        </p:nvSpPr>
        <p:spPr>
          <a:xfrm>
            <a:off x="1149178" y="5659395"/>
            <a:ext cx="4077730" cy="358346"/>
          </a:xfrm>
          <a:prstGeom prst="roundRect">
            <a:avLst/>
          </a:prstGeom>
          <a:solidFill>
            <a:srgbClr val="5FC134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Confirm Bike</a:t>
            </a:r>
          </a:p>
        </p:txBody>
      </p:sp>
      <p:pic>
        <p:nvPicPr>
          <p:cNvPr id="2" name="Audio Recording Dec 8, 2023 at 2:53:22 PM">
            <a:hlinkClick r:id="" action="ppaction://media"/>
            <a:extLst>
              <a:ext uri="{FF2B5EF4-FFF2-40B4-BE49-F238E27FC236}">
                <a16:creationId xmlns:a16="http://schemas.microsoft.com/office/drawing/2014/main" id="{AB0B0A08-C418-04FE-A35A-488F3EED6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399" y="123866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 dirty="0">
                <a:latin typeface="Algerian" pitchFamily="82" charset="77"/>
              </a:rPr>
              <a:t>Payment Gateway Page</a:t>
            </a:r>
            <a:endParaRPr dirty="0">
              <a:latin typeface="Algerian" pitchFamily="8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A8286-08BC-D1C2-1D32-A717AA041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880" y="1462088"/>
            <a:ext cx="4210750" cy="5167312"/>
          </a:xfrm>
          <a:prstGeom prst="rect">
            <a:avLst/>
          </a:prstGeom>
        </p:spPr>
      </p:pic>
      <p:pic>
        <p:nvPicPr>
          <p:cNvPr id="2" name="Audio Recording Dec 8, 2023 at 3:02:16 PM">
            <a:hlinkClick r:id="" action="ppaction://media"/>
            <a:extLst>
              <a:ext uri="{FF2B5EF4-FFF2-40B4-BE49-F238E27FC236}">
                <a16:creationId xmlns:a16="http://schemas.microsoft.com/office/drawing/2014/main" id="{2FF962BB-4A0D-2CF2-991D-70D65DC6D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910" y="105568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>
            <a:spLocks noGrp="1"/>
          </p:cNvSpPr>
          <p:nvPr>
            <p:ph type="title"/>
          </p:nvPr>
        </p:nvSpPr>
        <p:spPr>
          <a:xfrm>
            <a:off x="838199" y="1593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/>
              <a:t> </a:t>
            </a:r>
            <a:r>
              <a:rPr lang="en-US" dirty="0">
                <a:latin typeface="Algerian" pitchFamily="82" charset="77"/>
              </a:rPr>
              <a:t>Return/Drop-off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5B969-B838-9CD1-123B-EDC36BCD7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950" y="1484948"/>
            <a:ext cx="4412097" cy="4829356"/>
          </a:xfrm>
          <a:prstGeom prst="rect">
            <a:avLst/>
          </a:prstGeom>
        </p:spPr>
      </p:pic>
      <p:pic>
        <p:nvPicPr>
          <p:cNvPr id="3" name="Audio Recording Dec 8, 2023 at 3:09:01 PM">
            <a:hlinkClick r:id="" action="ppaction://media"/>
            <a:extLst>
              <a:ext uri="{FF2B5EF4-FFF2-40B4-BE49-F238E27FC236}">
                <a16:creationId xmlns:a16="http://schemas.microsoft.com/office/drawing/2014/main" id="{662CC136-AA9E-CD96-DC91-00D73EAEF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398" y="107854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 txBox="1">
            <a:spLocks noGrp="1"/>
          </p:cNvSpPr>
          <p:nvPr>
            <p:ph type="title"/>
          </p:nvPr>
        </p:nvSpPr>
        <p:spPr>
          <a:xfrm>
            <a:off x="838199" y="1022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 dirty="0">
                <a:latin typeface="Algerian" pitchFamily="82" charset="77"/>
              </a:rPr>
              <a:t>Customer Feedback Page</a:t>
            </a:r>
            <a:endParaRPr dirty="0">
              <a:latin typeface="Algerian" pitchFamily="8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B349B-F3EB-CCDD-E014-A1D4181F9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499" y="1427798"/>
            <a:ext cx="4953000" cy="4730750"/>
          </a:xfrm>
          <a:prstGeom prst="rect">
            <a:avLst/>
          </a:prstGeom>
        </p:spPr>
      </p:pic>
      <p:pic>
        <p:nvPicPr>
          <p:cNvPr id="3" name="Audio Recording Dec 8, 2023 at 3:11:23 PM">
            <a:hlinkClick r:id="" action="ppaction://media"/>
            <a:extLst>
              <a:ext uri="{FF2B5EF4-FFF2-40B4-BE49-F238E27FC236}">
                <a16:creationId xmlns:a16="http://schemas.microsoft.com/office/drawing/2014/main" id="{1E2D32CF-3E9B-CD03-F689-EEEA9B7537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074" y="102139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A35D8-45E1-4832-0CE2-8C8B49096944}"/>
              </a:ext>
            </a:extLst>
          </p:cNvPr>
          <p:cNvSpPr txBox="1"/>
          <p:nvPr/>
        </p:nvSpPr>
        <p:spPr>
          <a:xfrm>
            <a:off x="3498732" y="1250528"/>
            <a:ext cx="545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Algerian" pitchFamily="82" charset="77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3" name="Audio Recording Dec 8, 2023 at 3:22:12 PM">
            <a:hlinkClick r:id="" action="ppaction://media"/>
            <a:extLst>
              <a:ext uri="{FF2B5EF4-FFF2-40B4-BE49-F238E27FC236}">
                <a16:creationId xmlns:a16="http://schemas.microsoft.com/office/drawing/2014/main" id="{40A5DA35-DB69-36F1-E223-2A9AF2B38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234883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>
            <a:spLocks noGrp="1"/>
          </p:cNvSpPr>
          <p:nvPr>
            <p:ph type="title"/>
          </p:nvPr>
        </p:nvSpPr>
        <p:spPr>
          <a:xfrm>
            <a:off x="838200" y="1084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5400" dirty="0">
                <a:latin typeface="Algerian" panose="020F0502020204030204" pitchFamily="34" charset="0"/>
                <a:cs typeface="Algerian" panose="020F05020202040302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511C7-2594-4ADB-CFAF-58338CEC4746}"/>
              </a:ext>
            </a:extLst>
          </p:cNvPr>
          <p:cNvSpPr txBox="1"/>
          <p:nvPr/>
        </p:nvSpPr>
        <p:spPr>
          <a:xfrm>
            <a:off x="838200" y="1773044"/>
            <a:ext cx="1100625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electric moped rental platform is designed to transform short-distance commuting in urban areas, providing an eco-friendly, cost-effective, and convenient mode of transportation.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Facilitates bike owners to list their bikes for rental and earn when their bike is idle.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can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 reason for rent with duration and rent the nearest bike.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platform emphasizes community bonding by connecting owners and customers.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endeavours to transform short-distance travel by offering a user-friendly platform enabling convenient and affordable bike rentals in urban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areas and also allows earning an extra income.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" name="Audio Recording Dec 7, 2023 at 5:28:33 PM">
            <a:hlinkClick r:id="" action="ppaction://media"/>
            <a:extLst>
              <a:ext uri="{FF2B5EF4-FFF2-40B4-BE49-F238E27FC236}">
                <a16:creationId xmlns:a16="http://schemas.microsoft.com/office/drawing/2014/main" id="{5E7CCE74-BFC0-0B45-BCD7-478395D232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823" y="104679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 txBox="1"/>
          <p:nvPr/>
        </p:nvSpPr>
        <p:spPr>
          <a:xfrm>
            <a:off x="1652367" y="1802765"/>
            <a:ext cx="9613510" cy="4410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Char char="•"/>
            </a:pPr>
            <a:r>
              <a:rPr lang="en-US" sz="3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Time-consuming public transport facilities</a:t>
            </a:r>
          </a:p>
          <a:p>
            <a:pPr marL="28575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Char char="•"/>
            </a:pPr>
            <a:r>
              <a:rPr lang="en-US" sz="3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Expensive bike rental platforms</a:t>
            </a:r>
          </a:p>
          <a:p>
            <a:pPr marL="28575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Char char="•"/>
            </a:pPr>
            <a:r>
              <a:rPr lang="en-US" sz="3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Tedious supply chain maintenance of rental bikes offered in existing rental platforms</a:t>
            </a:r>
          </a:p>
          <a:p>
            <a:pPr marL="28575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Char char="•"/>
            </a:pPr>
            <a:r>
              <a:rPr lang="en-US" sz="3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Electric bike owners with their unutilized vehicles</a:t>
            </a:r>
          </a:p>
          <a:p>
            <a:pPr marL="28575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Char char="•"/>
            </a:pPr>
            <a:r>
              <a:rPr lang="en-US" sz="3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facility for renting personal vehicles to the public</a:t>
            </a:r>
          </a:p>
          <a:p>
            <a:pPr marL="28575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Char char="•"/>
            </a:pPr>
            <a:r>
              <a:rPr lang="en-US" sz="3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Lacks community connections</a:t>
            </a:r>
          </a:p>
          <a:p>
            <a:pPr marL="5715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16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3"/>
          <p:cNvSpPr txBox="1"/>
          <p:nvPr/>
        </p:nvSpPr>
        <p:spPr>
          <a:xfrm>
            <a:off x="3283686" y="493536"/>
            <a:ext cx="6268087" cy="101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  <a:latin typeface="Algerian" pitchFamily="82" charset="77"/>
                <a:sym typeface="Arial"/>
              </a:rPr>
              <a:t>Problem Statement</a:t>
            </a:r>
            <a:endParaRPr sz="4800" dirty="0">
              <a:latin typeface="Algerian" pitchFamily="82" charset="77"/>
            </a:endParaRPr>
          </a:p>
        </p:txBody>
      </p:sp>
      <p:pic>
        <p:nvPicPr>
          <p:cNvPr id="3" name="Audio Recording Dec 8, 2023 at 12:21:10 AM">
            <a:hlinkClick r:id="" action="ppaction://media"/>
            <a:extLst>
              <a:ext uri="{FF2B5EF4-FFF2-40B4-BE49-F238E27FC236}">
                <a16:creationId xmlns:a16="http://schemas.microsoft.com/office/drawing/2014/main" id="{07D5CE44-FDCF-0F84-BD65-D6CD42CD0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23" y="110112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" descr="Introduction to Project Management : Principles &amp; Practices ..."/>
          <p:cNvPicPr preferRelativeResize="0"/>
          <p:nvPr/>
        </p:nvPicPr>
        <p:blipFill rotWithShape="1">
          <a:blip r:embed="rId5">
            <a:alphaModFix/>
          </a:blip>
          <a:srcRect t="19556" b="14006"/>
          <a:stretch/>
        </p:blipFill>
        <p:spPr>
          <a:xfrm>
            <a:off x="0" y="45403"/>
            <a:ext cx="12192000" cy="681259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>
            <a:off x="6096000" y="400050"/>
            <a:ext cx="456819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  <a:latin typeface="Algerian" pitchFamily="82" charset="77"/>
                <a:sym typeface="Arial"/>
              </a:rPr>
              <a:t>OBJECTIVES</a:t>
            </a:r>
            <a:endParaRPr dirty="0">
              <a:latin typeface="Algerian" pitchFamily="82" charset="77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279323" y="3811052"/>
            <a:ext cx="7202573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IN" sz="2400" dirty="0">
              <a:solidFill>
                <a:schemeClr val="dk1"/>
              </a:solidFill>
              <a:latin typeface="Source Sans Pro"/>
              <a:ea typeface="Source Sans Pro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▪"/>
            </a:pPr>
            <a:r>
              <a:rPr lang="en-IN" sz="2400" dirty="0">
                <a:solidFill>
                  <a:schemeClr val="dk1"/>
                </a:solidFill>
                <a:latin typeface="Source Sans Pro"/>
                <a:ea typeface="Source Sans Pro"/>
              </a:rPr>
              <a:t>Develop an intuitive website/app interface allowing owners to easily list their bikes for rent, in a similar fashion customers to easily locate and rent bikes.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▪"/>
            </a:pPr>
            <a:r>
              <a:rPr lang="en-IN" sz="2400" dirty="0">
                <a:solidFill>
                  <a:schemeClr val="dk1"/>
                </a:solidFill>
                <a:latin typeface="Source Sans Pro"/>
                <a:ea typeface="Source Sans Pro"/>
              </a:rPr>
              <a:t>Establish a system to monitor bike availability in specific locations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▪"/>
            </a:pPr>
            <a:r>
              <a:rPr lang="en-US" sz="24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Implement a feedback and rating system enabling customers to share experiences </a:t>
            </a:r>
          </a:p>
        </p:txBody>
      </p:sp>
      <p:pic>
        <p:nvPicPr>
          <p:cNvPr id="2" name="Audio Recording Dec 7, 2023 at 5:35:49 PM">
            <a:hlinkClick r:id="" action="ppaction://media"/>
            <a:extLst>
              <a:ext uri="{FF2B5EF4-FFF2-40B4-BE49-F238E27FC236}">
                <a16:creationId xmlns:a16="http://schemas.microsoft.com/office/drawing/2014/main" id="{1039AA5E-335D-7345-10FA-6721AEDE8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073" y="111542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>
            <a:spLocks noGrp="1"/>
          </p:cNvSpPr>
          <p:nvPr>
            <p:ph type="title"/>
          </p:nvPr>
        </p:nvSpPr>
        <p:spPr>
          <a:xfrm>
            <a:off x="838200" y="1892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6000" dirty="0">
                <a:latin typeface="Algerian" pitchFamily="82" charset="77"/>
              </a:rPr>
              <a:t>SCOPE</a:t>
            </a:r>
            <a:endParaRPr dirty="0">
              <a:latin typeface="Algerian" pitchFamily="82" charset="77"/>
            </a:endParaRPr>
          </a:p>
        </p:txBody>
      </p:sp>
      <p:pic>
        <p:nvPicPr>
          <p:cNvPr id="203" name="Google Shape;203;p5" descr="An Overview of Project Scope Management - Whizlabs Blo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8890" y="1943894"/>
            <a:ext cx="5181600" cy="27203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04" name="Google Shape;204;p5"/>
          <p:cNvSpPr txBox="1">
            <a:spLocks noGrp="1"/>
          </p:cNvSpPr>
          <p:nvPr>
            <p:ph type="body" idx="2"/>
          </p:nvPr>
        </p:nvSpPr>
        <p:spPr>
          <a:xfrm>
            <a:off x="748990" y="1690688"/>
            <a:ext cx="5181600" cy="550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•"/>
            </a:pPr>
            <a:r>
              <a:rPr lang="en-US" sz="1800" dirty="0"/>
              <a:t>Creating a bike rental service to make city commutes easier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•"/>
            </a:pPr>
            <a:r>
              <a:rPr lang="en-US" sz="1800" dirty="0"/>
              <a:t>The platform is created not only for people who need a bike now and then. It's also for people who own bikes but want to share them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•"/>
            </a:pPr>
            <a:r>
              <a:rPr lang="en-US" sz="1800" dirty="0"/>
              <a:t>Getting bike owners involved, we're creating a community where everyone can help each other travel easily</a:t>
            </a:r>
            <a:endParaRPr sz="18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•"/>
            </a:pPr>
            <a:r>
              <a:rPr lang="en-US" sz="1800" dirty="0"/>
              <a:t>The Project would primarily focus on complete travel solution from renting bikes for a short time to letting people share their own bikes</a:t>
            </a:r>
            <a:endParaRPr sz="18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•"/>
            </a:pPr>
            <a:r>
              <a:rPr lang="en-US" sz="1800" dirty="0"/>
              <a:t>The Project could help making connections easy to find bikes or find someone to rent their bike</a:t>
            </a:r>
            <a:endParaRPr sz="1800" dirty="0"/>
          </a:p>
        </p:txBody>
      </p:sp>
      <p:pic>
        <p:nvPicPr>
          <p:cNvPr id="2" name="Audio Recording Dec 7, 2023 at 5:41:04 PM">
            <a:hlinkClick r:id="" action="ppaction://media"/>
            <a:extLst>
              <a:ext uri="{FF2B5EF4-FFF2-40B4-BE49-F238E27FC236}">
                <a16:creationId xmlns:a16="http://schemas.microsoft.com/office/drawing/2014/main" id="{0A8ECCE4-0FCB-2BC1-9089-287AF0F657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" y="110844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>
            <a:spLocks noGrp="1"/>
          </p:cNvSpPr>
          <p:nvPr>
            <p:ph type="title"/>
          </p:nvPr>
        </p:nvSpPr>
        <p:spPr>
          <a:xfrm>
            <a:off x="838200" y="478073"/>
            <a:ext cx="111193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 sz="4000" dirty="0">
                <a:latin typeface="Algerian" pitchFamily="82" charset="77"/>
              </a:rPr>
              <a:t>Business Product Model Notation (BPMN)</a:t>
            </a:r>
            <a:br>
              <a:rPr lang="en-US" sz="3600" b="1" dirty="0"/>
            </a:b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CCE7D7-0B56-5210-F9F9-0ACA518DF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784" y="1140855"/>
            <a:ext cx="9500839" cy="5553307"/>
          </a:xfrm>
          <a:prstGeom prst="rect">
            <a:avLst/>
          </a:prstGeom>
        </p:spPr>
      </p:pic>
      <p:pic>
        <p:nvPicPr>
          <p:cNvPr id="4" name="Audio Recording Dec 7, 2023 at 5:46:13 PM">
            <a:hlinkClick r:id="" action="ppaction://media"/>
            <a:extLst>
              <a:ext uri="{FF2B5EF4-FFF2-40B4-BE49-F238E27FC236}">
                <a16:creationId xmlns:a16="http://schemas.microsoft.com/office/drawing/2014/main" id="{3AD6BBEA-3D21-0246-6F82-D4D9D0E5E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" y="114085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838200" y="1656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5400" dirty="0">
                <a:latin typeface="Algerian" pitchFamily="82" charset="77"/>
              </a:rPr>
              <a:t>CONTEXT DIAGRAM</a:t>
            </a:r>
            <a:endParaRPr sz="5400" dirty="0">
              <a:latin typeface="Algerian" pitchFamily="82" charset="7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3E4819-57A7-8A7E-55A0-7C2C3F5AC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927" y="1349299"/>
            <a:ext cx="8653346" cy="4583150"/>
          </a:xfrm>
          <a:prstGeom prst="rect">
            <a:avLst/>
          </a:prstGeom>
        </p:spPr>
      </p:pic>
      <p:pic>
        <p:nvPicPr>
          <p:cNvPr id="2" name="Audio Recording Dec 7, 2023 at 7:05:50 PM">
            <a:hlinkClick r:id="" action="ppaction://media"/>
            <a:extLst>
              <a:ext uri="{FF2B5EF4-FFF2-40B4-BE49-F238E27FC236}">
                <a16:creationId xmlns:a16="http://schemas.microsoft.com/office/drawing/2014/main" id="{A2208A5C-FB75-46A2-2BB0-AD99B2247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188" y="108484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822960" y="365125"/>
            <a:ext cx="10530840" cy="80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</a:pPr>
            <a:r>
              <a:rPr lang="en-US" sz="5400" dirty="0">
                <a:latin typeface="Algerian" pitchFamily="82" charset="77"/>
              </a:rPr>
              <a:t>USE-CASE DIAGRAM</a:t>
            </a:r>
            <a:endParaRPr sz="5400" dirty="0">
              <a:latin typeface="Algerian" pitchFamily="82" charset="77"/>
            </a:endParaRP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5A84A515-6F8E-09DA-2CAB-8DCC48D65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648" y="1024465"/>
            <a:ext cx="8642195" cy="5444660"/>
          </a:xfrm>
          <a:prstGeom prst="rect">
            <a:avLst/>
          </a:prstGeom>
        </p:spPr>
      </p:pic>
      <p:pic>
        <p:nvPicPr>
          <p:cNvPr id="3" name="Audio Recording Dec 7, 2023 at 7:10:21 PM">
            <a:hlinkClick r:id="" action="ppaction://media"/>
            <a:extLst>
              <a:ext uri="{FF2B5EF4-FFF2-40B4-BE49-F238E27FC236}">
                <a16:creationId xmlns:a16="http://schemas.microsoft.com/office/drawing/2014/main" id="{4C3F1D95-6B5A-754E-1064-2779309E0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702" y="103337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>
            <a:spLocks noGrp="1"/>
          </p:cNvSpPr>
          <p:nvPr>
            <p:ph type="title"/>
          </p:nvPr>
        </p:nvSpPr>
        <p:spPr>
          <a:xfrm>
            <a:off x="838200" y="1479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5400" dirty="0">
                <a:latin typeface="Algerian" pitchFamily="82" charset="77"/>
              </a:rPr>
              <a:t>SEQUENCE DIAGRAM</a:t>
            </a:r>
            <a:endParaRPr sz="5400" dirty="0">
              <a:latin typeface="Algerian" pitchFamily="8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074B4-010C-A31C-D6DE-0D0773ED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658" y="1127989"/>
            <a:ext cx="7935686" cy="5464097"/>
          </a:xfrm>
          <a:prstGeom prst="rect">
            <a:avLst/>
          </a:prstGeom>
        </p:spPr>
      </p:pic>
      <p:pic>
        <p:nvPicPr>
          <p:cNvPr id="2" name="Audio Recording Dec 7, 2023 at 7:14:28 PM">
            <a:hlinkClick r:id="" action="ppaction://media"/>
            <a:extLst>
              <a:ext uri="{FF2B5EF4-FFF2-40B4-BE49-F238E27FC236}">
                <a16:creationId xmlns:a16="http://schemas.microsoft.com/office/drawing/2014/main" id="{D2AA1F4B-7FF0-4B7C-434D-426849813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200" y="113986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412434"/>
      </a:dk2>
      <a:lt2>
        <a:srgbClr val="E2E8E7"/>
      </a:lt2>
      <a:accent1>
        <a:srgbClr val="C34D5F"/>
      </a:accent1>
      <a:accent2>
        <a:srgbClr val="B13B7E"/>
      </a:accent2>
      <a:accent3>
        <a:srgbClr val="C34DC2"/>
      </a:accent3>
      <a:accent4>
        <a:srgbClr val="813BB1"/>
      </a:accent4>
      <a:accent5>
        <a:srgbClr val="624DC3"/>
      </a:accent5>
      <a:accent6>
        <a:srgbClr val="3B57B1"/>
      </a:accent6>
      <a:hlink>
        <a:srgbClr val="8763C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511</Words>
  <Application>Microsoft Macintosh PowerPoint</Application>
  <PresentationFormat>Widescreen</PresentationFormat>
  <Paragraphs>67</Paragraphs>
  <Slides>19</Slides>
  <Notes>17</Notes>
  <HiddenSlides>0</HiddenSlides>
  <MMClips>19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Source Sans Pro</vt:lpstr>
      <vt:lpstr>Source Sans Pro SemiBold</vt:lpstr>
      <vt:lpstr>Arial</vt:lpstr>
      <vt:lpstr>Algerian</vt:lpstr>
      <vt:lpstr>Calibri</vt:lpstr>
      <vt:lpstr>FunkyShapesDarkVTI</vt:lpstr>
      <vt:lpstr>Visio.Drawing.15</vt:lpstr>
      <vt:lpstr>PowerPoint Presentation</vt:lpstr>
      <vt:lpstr>INTRODUCTION</vt:lpstr>
      <vt:lpstr>PowerPoint Presentation</vt:lpstr>
      <vt:lpstr>PowerPoint Presentation</vt:lpstr>
      <vt:lpstr>SCOPE</vt:lpstr>
      <vt:lpstr>Business Product Model Notation (BPMN) </vt:lpstr>
      <vt:lpstr>CONTEXT DIAGRAM</vt:lpstr>
      <vt:lpstr>USE-CASE DIAGRAM</vt:lpstr>
      <vt:lpstr>SEQUENCE DIAGRAM</vt:lpstr>
      <vt:lpstr>CLASS DIAGRAM</vt:lpstr>
      <vt:lpstr>App Opening Page </vt:lpstr>
      <vt:lpstr>Owner Registration Page</vt:lpstr>
      <vt:lpstr>List your Bike Page</vt:lpstr>
      <vt:lpstr>Customer Registration Page</vt:lpstr>
      <vt:lpstr>Rent a Bike Page</vt:lpstr>
      <vt:lpstr>Payment Gateway Page</vt:lpstr>
      <vt:lpstr> Return/Drop-off Page</vt:lpstr>
      <vt:lpstr>Customer Feedback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priyankaprakashbabu18@gmail.com</dc:creator>
  <cp:lastModifiedBy>Balamurali, Hari Krishna</cp:lastModifiedBy>
  <cp:revision>22</cp:revision>
  <dcterms:created xsi:type="dcterms:W3CDTF">2020-04-29T02:04:01Z</dcterms:created>
  <dcterms:modified xsi:type="dcterms:W3CDTF">2023-12-08T22:27:12Z</dcterms:modified>
</cp:coreProperties>
</file>